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50401538" cy="35999738"/>
  <p:notesSz cx="6715125" cy="9239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9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9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9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9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9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9">
          <p15:clr>
            <a:srgbClr val="A4A3A4"/>
          </p15:clr>
        </p15:guide>
        <p15:guide id="2" orient="horz" pos="22425">
          <p15:clr>
            <a:srgbClr val="A4A3A4"/>
          </p15:clr>
        </p15:guide>
        <p15:guide id="3" orient="horz" pos="2349">
          <p15:clr>
            <a:srgbClr val="A4A3A4"/>
          </p15:clr>
        </p15:guide>
        <p15:guide id="4" pos="158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268"/>
    <a:srgbClr val="003064"/>
    <a:srgbClr val="003399"/>
    <a:srgbClr val="E56363"/>
    <a:srgbClr val="F058CF"/>
    <a:srgbClr val="0033CC"/>
    <a:srgbClr val="C0C0C0"/>
    <a:srgbClr val="0046D2"/>
    <a:srgbClr val="FF0000"/>
    <a:srgbClr val="698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049" autoAdjust="0"/>
    <p:restoredTop sz="94660"/>
  </p:normalViewPr>
  <p:slideViewPr>
    <p:cSldViewPr snapToGrid="0" showGuides="1">
      <p:cViewPr varScale="1">
        <p:scale>
          <a:sx n="22" d="100"/>
          <a:sy n="22" d="100"/>
        </p:scale>
        <p:origin x="1848" y="150"/>
      </p:cViewPr>
      <p:guideLst>
        <p:guide orient="horz" pos="5289"/>
        <p:guide orient="horz" pos="22425"/>
        <p:guide orient="horz" pos="2349"/>
        <p:guide pos="158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692150"/>
            <a:ext cx="4852987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8F64AA5-5A0D-456F-8AB4-ECE9208990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8076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D2DCC4E-AF26-4184-ACB8-3F61D0E86D2A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7862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41450"/>
            <a:ext cx="45362812" cy="60007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9363" y="8399463"/>
            <a:ext cx="45362812" cy="23758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00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542663" y="1441450"/>
            <a:ext cx="11339512" cy="307165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9363" y="1441450"/>
            <a:ext cx="33870900" cy="307165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44971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41450"/>
            <a:ext cx="45362812" cy="60007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9363" y="8399463"/>
            <a:ext cx="45362812" cy="23758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7246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1450" y="23133050"/>
            <a:ext cx="42841863" cy="7150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81450" y="15257463"/>
            <a:ext cx="42841863" cy="78755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5995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41450"/>
            <a:ext cx="45362812" cy="60007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9363" y="8399463"/>
            <a:ext cx="22604412" cy="237585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76175" y="8399463"/>
            <a:ext cx="22606000" cy="237585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8666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41450"/>
            <a:ext cx="45362812" cy="60007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9363" y="8058150"/>
            <a:ext cx="22269450" cy="33591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9363" y="11417300"/>
            <a:ext cx="22269450" cy="207406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603200" y="8058150"/>
            <a:ext cx="22278975" cy="33591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603200" y="11417300"/>
            <a:ext cx="22278975" cy="207406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8837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41450"/>
            <a:ext cx="45362812" cy="60007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2684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2782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3" y="1433513"/>
            <a:ext cx="16583025" cy="60991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05638" y="1433513"/>
            <a:ext cx="28176537" cy="307244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63" y="7532688"/>
            <a:ext cx="16583025" cy="24625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4088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79013" y="25199975"/>
            <a:ext cx="30240287" cy="29749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879013" y="3216275"/>
            <a:ext cx="30240287" cy="21599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879013" y="28174950"/>
            <a:ext cx="30240287" cy="4224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6934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megaprint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hlinkClick r:id="rId13"/>
            <a:extLst>
              <a:ext uri="{FF2B5EF4-FFF2-40B4-BE49-F238E27FC236}">
                <a16:creationId xmlns:a16="http://schemas.microsoft.com/office/drawing/2014/main" id="{6BFFBEBF-6F96-4D73-87E7-3525B82575B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>
            <a:fillRect/>
          </a:stretch>
        </p:blipFill>
        <p:spPr bwMode="auto">
          <a:xfrm>
            <a:off x="44750748" y="35324794"/>
            <a:ext cx="3255359" cy="167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9C365D95-4213-4FDE-84BF-DFB5A2F65993}"/>
              </a:ext>
            </a:extLst>
          </p:cNvPr>
          <p:cNvSpPr txBox="1"/>
          <p:nvPr userDrawn="1"/>
        </p:nvSpPr>
        <p:spPr>
          <a:xfrm>
            <a:off x="47983248" y="35247958"/>
            <a:ext cx="197566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300" dirty="0">
                <a:solidFill>
                  <a:schemeClr val="bg1"/>
                </a:solidFill>
              </a:rPr>
              <a:t>www.postersession.com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C7E6A034-93E0-421C-ACA5-B28573E1673A}"/>
              </a:ext>
            </a:extLst>
          </p:cNvPr>
          <p:cNvSpPr txBox="1"/>
          <p:nvPr userDrawn="1"/>
        </p:nvSpPr>
        <p:spPr>
          <a:xfrm>
            <a:off x="0" y="35876627"/>
            <a:ext cx="461986" cy="1231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200" dirty="0">
                <a:solidFill>
                  <a:srgbClr val="003064"/>
                </a:solidFill>
              </a:rPr>
              <a:t>www.postersession.com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938713" rtl="0" eaLnBrk="0" fontAlgn="base" hangingPunct="0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938713" rtl="0" eaLnBrk="0" fontAlgn="base" hangingPunct="0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2pPr>
      <a:lvl3pPr algn="ctr" defTabSz="4938713" rtl="0" eaLnBrk="0" fontAlgn="base" hangingPunct="0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3pPr>
      <a:lvl4pPr algn="ctr" defTabSz="4938713" rtl="0" eaLnBrk="0" fontAlgn="base" hangingPunct="0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4pPr>
      <a:lvl5pPr algn="ctr" defTabSz="4938713" rtl="0" eaLnBrk="0" fontAlgn="base" hangingPunct="0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5pPr>
      <a:lvl6pPr marL="457200" algn="ctr" defTabSz="4938713" rtl="0" fontAlgn="base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6pPr>
      <a:lvl7pPr marL="914400" algn="ctr" defTabSz="4938713" rtl="0" fontAlgn="base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7pPr>
      <a:lvl8pPr marL="1371600" algn="ctr" defTabSz="4938713" rtl="0" fontAlgn="base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8pPr>
      <a:lvl9pPr marL="1828800" algn="ctr" defTabSz="4938713" rtl="0" fontAlgn="base">
        <a:spcBef>
          <a:spcPct val="0"/>
        </a:spcBef>
        <a:spcAft>
          <a:spcPct val="0"/>
        </a:spcAft>
        <a:defRPr sz="23700">
          <a:solidFill>
            <a:schemeClr val="tx2"/>
          </a:solidFill>
          <a:latin typeface="Arial" charset="0"/>
        </a:defRPr>
      </a:lvl9pPr>
    </p:titleStyle>
    <p:bodyStyle>
      <a:lvl1pPr marL="1852613" indent="-1852613" algn="l" defTabSz="4938713" rtl="0" eaLnBrk="0" fontAlgn="base" hangingPunct="0">
        <a:spcBef>
          <a:spcPct val="20000"/>
        </a:spcBef>
        <a:spcAft>
          <a:spcPct val="0"/>
        </a:spcAft>
        <a:buChar char="•"/>
        <a:defRPr sz="17200">
          <a:solidFill>
            <a:schemeClr val="tx1"/>
          </a:solidFill>
          <a:latin typeface="+mn-lt"/>
          <a:ea typeface="+mn-ea"/>
          <a:cs typeface="+mn-cs"/>
        </a:defRPr>
      </a:lvl1pPr>
      <a:lvl2pPr marL="4011613" indent="-1544638" algn="l" defTabSz="4938713" rtl="0" eaLnBrk="0" fontAlgn="base" hangingPunct="0">
        <a:spcBef>
          <a:spcPct val="20000"/>
        </a:spcBef>
        <a:spcAft>
          <a:spcPct val="0"/>
        </a:spcAft>
        <a:buChar char="–"/>
        <a:defRPr sz="15000">
          <a:solidFill>
            <a:schemeClr val="tx1"/>
          </a:solidFill>
          <a:latin typeface="+mn-lt"/>
        </a:defRPr>
      </a:lvl2pPr>
      <a:lvl3pPr marL="6170613" indent="-1231900" algn="l" defTabSz="4938713" rtl="0" eaLnBrk="0" fontAlgn="base" hangingPunct="0">
        <a:spcBef>
          <a:spcPct val="20000"/>
        </a:spcBef>
        <a:spcAft>
          <a:spcPct val="0"/>
        </a:spcAft>
        <a:buChar char="•"/>
        <a:defRPr sz="13000">
          <a:solidFill>
            <a:schemeClr val="tx1"/>
          </a:solidFill>
          <a:latin typeface="+mn-lt"/>
        </a:defRPr>
      </a:lvl3pPr>
      <a:lvl4pPr marL="8637588" indent="-1231900" algn="l" defTabSz="4938713" rtl="0" eaLnBrk="0" fontAlgn="base" hangingPunct="0">
        <a:spcBef>
          <a:spcPct val="20000"/>
        </a:spcBef>
        <a:spcAft>
          <a:spcPct val="0"/>
        </a:spcAft>
        <a:buChar char="–"/>
        <a:defRPr sz="10700">
          <a:solidFill>
            <a:schemeClr val="tx1"/>
          </a:solidFill>
          <a:latin typeface="+mn-lt"/>
        </a:defRPr>
      </a:lvl4pPr>
      <a:lvl5pPr marL="11109325" indent="-1235075" algn="l" defTabSz="4938713" rtl="0" eaLnBrk="0" fontAlgn="base" hangingPunct="0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</a:defRPr>
      </a:lvl5pPr>
      <a:lvl6pPr marL="11566525" indent="-1235075" algn="l" defTabSz="4938713" rtl="0" fontAlgn="base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</a:defRPr>
      </a:lvl6pPr>
      <a:lvl7pPr marL="12023725" indent="-1235075" algn="l" defTabSz="4938713" rtl="0" fontAlgn="base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</a:defRPr>
      </a:lvl7pPr>
      <a:lvl8pPr marL="12480925" indent="-1235075" algn="l" defTabSz="4938713" rtl="0" fontAlgn="base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</a:defRPr>
      </a:lvl8pPr>
      <a:lvl9pPr marL="12938125" indent="-1235075" algn="l" defTabSz="4938713" rtl="0" fontAlgn="base">
        <a:spcBef>
          <a:spcPct val="20000"/>
        </a:spcBef>
        <a:spcAft>
          <a:spcPct val="0"/>
        </a:spcAft>
        <a:buChar char="»"/>
        <a:defRPr sz="10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22268"/>
            </a:gs>
            <a:gs pos="100000">
              <a:srgbClr val="222268"/>
            </a:gs>
            <a:gs pos="100000">
              <a:srgbClr val="00306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30"/>
          <p:cNvSpPr>
            <a:spLocks noChangeArrowheads="1"/>
          </p:cNvSpPr>
          <p:nvPr/>
        </p:nvSpPr>
        <p:spPr bwMode="auto">
          <a:xfrm>
            <a:off x="37714238" y="6665913"/>
            <a:ext cx="11899900" cy="9129711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" name="AutoShape 29"/>
          <p:cNvSpPr>
            <a:spLocks noChangeArrowheads="1"/>
          </p:cNvSpPr>
          <p:nvPr/>
        </p:nvSpPr>
        <p:spPr bwMode="auto">
          <a:xfrm>
            <a:off x="13038138" y="6665913"/>
            <a:ext cx="11899900" cy="28417837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2" name="AutoShape 31"/>
          <p:cNvSpPr>
            <a:spLocks noChangeArrowheads="1"/>
          </p:cNvSpPr>
          <p:nvPr/>
        </p:nvSpPr>
        <p:spPr bwMode="auto">
          <a:xfrm>
            <a:off x="25376188" y="6665913"/>
            <a:ext cx="11899900" cy="28417837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3" name="AutoShape 4"/>
          <p:cNvSpPr>
            <a:spLocks noChangeArrowheads="1"/>
          </p:cNvSpPr>
          <p:nvPr/>
        </p:nvSpPr>
        <p:spPr bwMode="auto">
          <a:xfrm>
            <a:off x="700088" y="6665914"/>
            <a:ext cx="11899900" cy="18962133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2054" name="Text Box 9"/>
          <p:cNvSpPr txBox="1">
            <a:spLocks noChangeArrowheads="1"/>
          </p:cNvSpPr>
          <p:nvPr/>
        </p:nvSpPr>
        <p:spPr bwMode="auto">
          <a:xfrm>
            <a:off x="1035050" y="9621838"/>
            <a:ext cx="11229975" cy="3027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95000"/>
              </a:lnSpc>
            </a:pPr>
            <a:r>
              <a:rPr lang="en-AU" sz="4000" b="1" dirty="0">
                <a:latin typeface="Arial" panose="020B0604020202020204" pitchFamily="34" charset="0"/>
                <a:cs typeface="Arial" panose="020B0604020202020204" pitchFamily="34" charset="0"/>
              </a:rPr>
              <a:t>You may edit </a:t>
            </a:r>
            <a:r>
              <a:rPr lang="en-AU" sz="4000" dirty="0">
                <a:latin typeface="Arial" panose="020B0604020202020204" pitchFamily="34" charset="0"/>
                <a:cs typeface="Arial" panose="020B0604020202020204" pitchFamily="34" charset="0"/>
              </a:rPr>
              <a:t>the size of the font, the sections distribution and the colour scheme if wanted.</a:t>
            </a:r>
            <a:br>
              <a:rPr lang="en-AU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4000" dirty="0">
                <a:latin typeface="Arial" panose="020B0604020202020204" pitchFamily="34" charset="0"/>
                <a:cs typeface="Arial" panose="020B0604020202020204" pitchFamily="34" charset="0"/>
              </a:rPr>
              <a:t>All modifications concerning the background/title display are to be done at a Master Slide level.</a:t>
            </a:r>
          </a:p>
          <a:p>
            <a:pPr algn="l">
              <a:lnSpc>
                <a:spcPct val="95000"/>
              </a:lnSpc>
            </a:pPr>
            <a:endParaRPr lang="en-US" altLang="en-US" sz="4000" b="1" dirty="0">
              <a:latin typeface="Times New Roman" pitchFamily="18" charset="0"/>
            </a:endParaRPr>
          </a:p>
        </p:txBody>
      </p:sp>
      <p:sp>
        <p:nvSpPr>
          <p:cNvPr id="2057" name="AutoShape 13"/>
          <p:cNvSpPr>
            <a:spLocks noChangeArrowheads="1"/>
          </p:cNvSpPr>
          <p:nvPr/>
        </p:nvSpPr>
        <p:spPr bwMode="auto">
          <a:xfrm>
            <a:off x="8351520" y="415925"/>
            <a:ext cx="40649843" cy="6034396"/>
          </a:xfrm>
          <a:prstGeom prst="roundRect">
            <a:avLst>
              <a:gd name="adj" fmla="val 10870"/>
            </a:avLst>
          </a:prstGeom>
          <a:solidFill>
            <a:schemeClr val="bg1"/>
          </a:solidFill>
          <a:ln w="1270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02849" tIns="51425" rIns="102849" bIns="51425" anchor="ctr"/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2058" name="Text Box 14"/>
          <p:cNvSpPr txBox="1">
            <a:spLocks noChangeArrowheads="1"/>
          </p:cNvSpPr>
          <p:nvPr/>
        </p:nvSpPr>
        <p:spPr bwMode="auto">
          <a:xfrm>
            <a:off x="11302288" y="1157234"/>
            <a:ext cx="31232316" cy="4489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100" b="1" dirty="0"/>
              <a:t>POSTER TITLE </a:t>
            </a:r>
          </a:p>
          <a:p>
            <a:pPr eaLnBrk="1" hangingPunct="1"/>
            <a:r>
              <a:rPr lang="en-US" altLang="en-US" sz="3600" b="1" dirty="0"/>
              <a:t>Authors, FIRST NAME INITIAL, SURNAME, presenting author(s) underlined, Affiliations1 numbered in superscript</a:t>
            </a:r>
          </a:p>
          <a:p>
            <a:pPr eaLnBrk="1" hangingPunct="1"/>
            <a:r>
              <a:rPr lang="en-US" altLang="en-US" sz="3600" b="1" dirty="0"/>
              <a:t>e.g. </a:t>
            </a:r>
            <a:r>
              <a:rPr lang="en-US" sz="3600" b="1" dirty="0"/>
              <a:t>B. COREY </a:t>
            </a:r>
            <a:r>
              <a:rPr lang="en-US" sz="3600" b="1" baseline="30000" dirty="0"/>
              <a:t>1</a:t>
            </a:r>
            <a:r>
              <a:rPr lang="en-US" sz="3600" b="1" dirty="0"/>
              <a:t>, N. LAM </a:t>
            </a:r>
            <a:r>
              <a:rPr lang="en-US" sz="3600" b="1" baseline="30000" dirty="0"/>
              <a:t>2</a:t>
            </a:r>
            <a:r>
              <a:rPr lang="en-US" sz="3600" b="1" dirty="0"/>
              <a:t> and P. FRANCIS</a:t>
            </a:r>
            <a:r>
              <a:rPr lang="en-US" sz="3600" b="1" baseline="30000" dirty="0"/>
              <a:t>3</a:t>
            </a:r>
            <a:endParaRPr lang="en-US" altLang="en-US" sz="3600" b="1" dirty="0"/>
          </a:p>
          <a:p>
            <a:pPr eaLnBrk="1" hangingPunct="1"/>
            <a:r>
              <a:rPr lang="en-US" altLang="en-US" sz="3600" b="1" dirty="0"/>
              <a:t>1. University of London, London, UK</a:t>
            </a:r>
          </a:p>
          <a:p>
            <a:pPr eaLnBrk="1" hangingPunct="1"/>
            <a:r>
              <a:rPr lang="en-US" altLang="en-US" sz="3600" b="1" dirty="0"/>
              <a:t>2. University of Cairo, Cairo, Egypt</a:t>
            </a:r>
          </a:p>
        </p:txBody>
      </p:sp>
      <p:sp>
        <p:nvSpPr>
          <p:cNvPr id="2060" name="Text Box 25"/>
          <p:cNvSpPr txBox="1">
            <a:spLocks noChangeArrowheads="1"/>
          </p:cNvSpPr>
          <p:nvPr/>
        </p:nvSpPr>
        <p:spPr bwMode="auto">
          <a:xfrm>
            <a:off x="26696988" y="22666325"/>
            <a:ext cx="9537700" cy="121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2849" tIns="51425" rIns="102849" bIns="51425">
            <a:spAutoFit/>
          </a:bodyPr>
          <a:lstStyle>
            <a:lvl1pPr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938713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938713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7200" b="1" i="1" dirty="0"/>
              <a:t>Figure #</a:t>
            </a:r>
          </a:p>
        </p:txBody>
      </p:sp>
      <p:sp>
        <p:nvSpPr>
          <p:cNvPr id="2061" name="AutoShape 26"/>
          <p:cNvSpPr>
            <a:spLocks noChangeArrowheads="1"/>
          </p:cNvSpPr>
          <p:nvPr/>
        </p:nvSpPr>
        <p:spPr bwMode="auto">
          <a:xfrm>
            <a:off x="26474738" y="24833263"/>
            <a:ext cx="9626600" cy="9499600"/>
          </a:xfrm>
          <a:prstGeom prst="flowChartOr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3" name="Text Box 36"/>
          <p:cNvSpPr txBox="1">
            <a:spLocks noChangeArrowheads="1"/>
          </p:cNvSpPr>
          <p:nvPr/>
        </p:nvSpPr>
        <p:spPr bwMode="auto">
          <a:xfrm>
            <a:off x="13417550" y="9666288"/>
            <a:ext cx="10820400" cy="494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802" tIns="34401" rIns="68802" bIns="34401">
            <a:spAutoFit/>
          </a:bodyPr>
          <a:lstStyle>
            <a:lvl1pPr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95000"/>
              </a:lnSpc>
            </a:pPr>
            <a:r>
              <a:rPr lang="en-US" altLang="en-US" sz="31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</a:p>
          <a:p>
            <a:pPr algn="l"/>
            <a:endParaRPr lang="en-US" altLang="en-US" sz="2200" dirty="0">
              <a:latin typeface="Times New Roman" pitchFamily="18" charset="0"/>
            </a:endParaRPr>
          </a:p>
        </p:txBody>
      </p:sp>
      <p:sp>
        <p:nvSpPr>
          <p:cNvPr id="2066" name="Text Box 40"/>
          <p:cNvSpPr txBox="1">
            <a:spLocks noChangeArrowheads="1"/>
          </p:cNvSpPr>
          <p:nvPr/>
        </p:nvSpPr>
        <p:spPr bwMode="auto">
          <a:xfrm>
            <a:off x="38092063" y="9798050"/>
            <a:ext cx="11128375" cy="5376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802" tIns="34401" rIns="68802" bIns="34401">
            <a:spAutoFit/>
          </a:bodyPr>
          <a:lstStyle>
            <a:lvl1pPr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688975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688975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95000"/>
              </a:lnSpc>
            </a:pPr>
            <a:r>
              <a:rPr lang="en-US" altLang="en-US" sz="3100" dirty="0">
                <a:latin typeface="Times New Roman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>
              <a:lnSpc>
                <a:spcPct val="95000"/>
              </a:lnSpc>
            </a:pPr>
            <a:endParaRPr lang="en-US" altLang="en-US" sz="3100" dirty="0">
              <a:latin typeface="Times New Roman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en-US" sz="2200" dirty="0">
              <a:latin typeface="Times New Roman" pitchFamily="18" charset="0"/>
            </a:endParaRPr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799AC36E-FFB9-5DE5-30ED-C15BEAE2C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038" y="26430511"/>
            <a:ext cx="11899900" cy="8629649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" name="Rectángulo 28">
            <a:extLst>
              <a:ext uri="{FF2B5EF4-FFF2-40B4-BE49-F238E27FC236}">
                <a16:creationId xmlns:a16="http://schemas.microsoft.com/office/drawing/2014/main" id="{E8E60CD5-645B-013A-CFD1-8A6447F73932}"/>
              </a:ext>
            </a:extLst>
          </p:cNvPr>
          <p:cNvSpPr/>
          <p:nvPr/>
        </p:nvSpPr>
        <p:spPr>
          <a:xfrm>
            <a:off x="721916" y="28583971"/>
            <a:ext cx="11288713" cy="4191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CA" sz="3600" b="1" dirty="0">
                <a:latin typeface="Arial" panose="020B0604020202020204" pitchFamily="34" charset="0"/>
                <a:cs typeface="Arial" panose="020B0604020202020204" pitchFamily="34" charset="0"/>
              </a:rPr>
              <a:t>How to use this poster template…</a:t>
            </a:r>
          </a:p>
          <a:p>
            <a:pPr>
              <a:spcBef>
                <a:spcPct val="2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Simply highlight this text and replace it by typing in your own text, or copy and paste your text from a MS Word document or a PowerPoint slide presentation. </a:t>
            </a:r>
          </a:p>
          <a:p>
            <a:pPr>
              <a:spcBef>
                <a:spcPct val="2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The body text / font size should be  no smaller than 20 points. Try to keep body text left-aligned, do not justify text.</a:t>
            </a:r>
          </a:p>
        </p:txBody>
      </p:sp>
      <p:sp>
        <p:nvSpPr>
          <p:cNvPr id="8" name="AutoShape 4">
            <a:extLst>
              <a:ext uri="{FF2B5EF4-FFF2-40B4-BE49-F238E27FC236}">
                <a16:creationId xmlns:a16="http://schemas.microsoft.com/office/drawing/2014/main" id="{96F07EA6-DAC1-A51F-6F6D-C4B8DF8320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06300" y="16295687"/>
            <a:ext cx="11899900" cy="6076633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" name="Rectángulo 31">
            <a:extLst>
              <a:ext uri="{FF2B5EF4-FFF2-40B4-BE49-F238E27FC236}">
                <a16:creationId xmlns:a16="http://schemas.microsoft.com/office/drawing/2014/main" id="{DEE33A72-ADB4-2A3D-111D-3CC4F7A1B5AD}"/>
              </a:ext>
            </a:extLst>
          </p:cNvPr>
          <p:cNvSpPr/>
          <p:nvPr/>
        </p:nvSpPr>
        <p:spPr>
          <a:xfrm>
            <a:off x="38139290" y="18626117"/>
            <a:ext cx="101041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52107" eaLnBrk="0" hangingPunct="0">
              <a:spcBef>
                <a:spcPct val="50000"/>
              </a:spcBef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List all your references in Harvad style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AutoShape 4">
            <a:extLst>
              <a:ext uri="{FF2B5EF4-FFF2-40B4-BE49-F238E27FC236}">
                <a16:creationId xmlns:a16="http://schemas.microsoft.com/office/drawing/2014/main" id="{EE757C64-6B41-F36E-25A7-466E162EF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48753" y="22955968"/>
            <a:ext cx="12030869" cy="5218335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9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" name="Rectángulo 34">
            <a:extLst>
              <a:ext uri="{FF2B5EF4-FFF2-40B4-BE49-F238E27FC236}">
                <a16:creationId xmlns:a16="http://schemas.microsoft.com/office/drawing/2014/main" id="{DB7EF822-2997-6B28-417F-A1782D83A4A2}"/>
              </a:ext>
            </a:extLst>
          </p:cNvPr>
          <p:cNvSpPr/>
          <p:nvPr/>
        </p:nvSpPr>
        <p:spPr>
          <a:xfrm>
            <a:off x="26253869" y="8740355"/>
            <a:ext cx="10693447" cy="1228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3600" b="1" dirty="0">
                <a:latin typeface="Arial" panose="020B0604020202020204" pitchFamily="34" charset="0"/>
                <a:cs typeface="Arial" panose="020B0604020202020204" pitchFamily="34" charset="0"/>
              </a:rPr>
              <a:t>inserting files…</a:t>
            </a:r>
          </a:p>
          <a:p>
            <a:pPr>
              <a:spcBef>
                <a:spcPct val="5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Images such as photographs, graphs, diagrams, logos, </a:t>
            </a:r>
            <a:r>
              <a:rPr lang="en-CA" sz="36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, can be added to the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To insert images, go through the menus as follows: Insert / Picture / From File.  Locate the file on your computer, select and press OK. Please ensure all image files  are JPEG/PNG, other formats may cause images to get corrupted after saving.</a:t>
            </a:r>
          </a:p>
          <a:p>
            <a:pPr>
              <a:spcBef>
                <a:spcPct val="5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Be aware of the image size you are importing. </a:t>
            </a:r>
          </a:p>
          <a:p>
            <a:pPr>
              <a:spcBef>
                <a:spcPct val="50000"/>
              </a:spcBef>
            </a:pPr>
            <a:endParaRPr lang="en-CA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Notes about graphs…</a:t>
            </a:r>
          </a:p>
          <a:p>
            <a:pPr>
              <a:spcBef>
                <a:spcPct val="5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For simple graphs use MS Excel, or create the graph directly in PowerPoint.</a:t>
            </a:r>
          </a:p>
          <a:p>
            <a:pPr>
              <a:spcBef>
                <a:spcPct val="50000"/>
              </a:spcBef>
            </a:pPr>
            <a:r>
              <a:rPr lang="en-CA" sz="3600" dirty="0">
                <a:latin typeface="Arial" panose="020B0604020202020204" pitchFamily="34" charset="0"/>
                <a:cs typeface="Arial" panose="020B0604020202020204" pitchFamily="34" charset="0"/>
              </a:rPr>
              <a:t>Graphs created in a scientific graphing program (e.g.. Sigma Plot, Prism, SPSS, Statistics) should be saved as JPEG or TIFF. </a:t>
            </a:r>
          </a:p>
        </p:txBody>
      </p:sp>
      <p:sp>
        <p:nvSpPr>
          <p:cNvPr id="17" name="Rectangle: Diagonal Corners Rounded 16">
            <a:extLst>
              <a:ext uri="{FF2B5EF4-FFF2-40B4-BE49-F238E27FC236}">
                <a16:creationId xmlns:a16="http://schemas.microsoft.com/office/drawing/2014/main" id="{A68B6918-28AD-FC38-37F1-7732C58A8798}"/>
              </a:ext>
            </a:extLst>
          </p:cNvPr>
          <p:cNvSpPr/>
          <p:nvPr/>
        </p:nvSpPr>
        <p:spPr bwMode="auto">
          <a:xfrm>
            <a:off x="1035050" y="7436937"/>
            <a:ext cx="9389745" cy="1303418"/>
          </a:xfrm>
          <a:prstGeom prst="round2DiagRect">
            <a:avLst/>
          </a:prstGeom>
          <a:solidFill>
            <a:schemeClr val="accent6">
              <a:lumMod val="75000"/>
            </a:schemeClr>
          </a:solidFill>
          <a:ln w="1270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6600" b="1" dirty="0">
                <a:solidFill>
                  <a:schemeClr val="bg1"/>
                </a:solidFill>
              </a:rPr>
              <a:t>Introduction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20" name="Rectangle: Diagonal Corners Rounded 19">
            <a:extLst>
              <a:ext uri="{FF2B5EF4-FFF2-40B4-BE49-F238E27FC236}">
                <a16:creationId xmlns:a16="http://schemas.microsoft.com/office/drawing/2014/main" id="{E90EC78F-49C8-D46B-9A78-01857E9F8B8A}"/>
              </a:ext>
            </a:extLst>
          </p:cNvPr>
          <p:cNvSpPr/>
          <p:nvPr/>
        </p:nvSpPr>
        <p:spPr bwMode="auto">
          <a:xfrm>
            <a:off x="1034732" y="26855532"/>
            <a:ext cx="9389745" cy="1303418"/>
          </a:xfrm>
          <a:prstGeom prst="round2DiagRect">
            <a:avLst/>
          </a:prstGeom>
          <a:solidFill>
            <a:schemeClr val="accent6">
              <a:lumMod val="75000"/>
            </a:schemeClr>
          </a:solidFill>
          <a:ln w="1270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GB" altLang="en-US" sz="6600" b="1" dirty="0">
                <a:solidFill>
                  <a:schemeClr val="bg1"/>
                </a:solidFill>
              </a:rPr>
              <a:t>A</a:t>
            </a:r>
            <a:r>
              <a:rPr lang="en-US" altLang="en-US" sz="6600" b="1" dirty="0">
                <a:solidFill>
                  <a:schemeClr val="bg1"/>
                </a:solidFill>
              </a:rPr>
              <a:t>IM</a:t>
            </a:r>
          </a:p>
        </p:txBody>
      </p:sp>
      <p:sp>
        <p:nvSpPr>
          <p:cNvPr id="21" name="Rectangle: Diagonal Corners Rounded 20">
            <a:extLst>
              <a:ext uri="{FF2B5EF4-FFF2-40B4-BE49-F238E27FC236}">
                <a16:creationId xmlns:a16="http://schemas.microsoft.com/office/drawing/2014/main" id="{D7193DCA-8642-3EFE-4EFA-A4F61C770FD9}"/>
              </a:ext>
            </a:extLst>
          </p:cNvPr>
          <p:cNvSpPr/>
          <p:nvPr/>
        </p:nvSpPr>
        <p:spPr bwMode="auto">
          <a:xfrm>
            <a:off x="13417550" y="7436937"/>
            <a:ext cx="10600690" cy="1303418"/>
          </a:xfrm>
          <a:prstGeom prst="round2DiagRect">
            <a:avLst/>
          </a:prstGeom>
          <a:solidFill>
            <a:schemeClr val="accent6">
              <a:lumMod val="75000"/>
            </a:schemeClr>
          </a:solidFill>
          <a:ln w="1270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6600" b="1" dirty="0">
                <a:solidFill>
                  <a:schemeClr val="bg1"/>
                </a:solidFill>
              </a:rPr>
              <a:t>METHODS</a:t>
            </a:r>
          </a:p>
        </p:txBody>
      </p:sp>
      <p:sp>
        <p:nvSpPr>
          <p:cNvPr id="22" name="Rectangle: Diagonal Corners Rounded 21">
            <a:extLst>
              <a:ext uri="{FF2B5EF4-FFF2-40B4-BE49-F238E27FC236}">
                <a16:creationId xmlns:a16="http://schemas.microsoft.com/office/drawing/2014/main" id="{D8E2E0B1-BB04-2B89-5AD9-B3C622B79E3D}"/>
              </a:ext>
            </a:extLst>
          </p:cNvPr>
          <p:cNvSpPr/>
          <p:nvPr/>
        </p:nvSpPr>
        <p:spPr bwMode="auto">
          <a:xfrm>
            <a:off x="25815719" y="7436937"/>
            <a:ext cx="9389745" cy="1303418"/>
          </a:xfrm>
          <a:prstGeom prst="round2DiagRect">
            <a:avLst/>
          </a:prstGeom>
          <a:solidFill>
            <a:schemeClr val="accent6">
              <a:lumMod val="75000"/>
            </a:schemeClr>
          </a:solidFill>
          <a:ln w="1270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6600" b="1" dirty="0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23" name="Rectangle: Diagonal Corners Rounded 22">
            <a:extLst>
              <a:ext uri="{FF2B5EF4-FFF2-40B4-BE49-F238E27FC236}">
                <a16:creationId xmlns:a16="http://schemas.microsoft.com/office/drawing/2014/main" id="{7B3E5404-3F45-A0FB-5CE2-C019C9F04D07}"/>
              </a:ext>
            </a:extLst>
          </p:cNvPr>
          <p:cNvSpPr/>
          <p:nvPr/>
        </p:nvSpPr>
        <p:spPr bwMode="auto">
          <a:xfrm>
            <a:off x="38092063" y="16624633"/>
            <a:ext cx="9389745" cy="1303418"/>
          </a:xfrm>
          <a:prstGeom prst="round2DiagRect">
            <a:avLst/>
          </a:prstGeom>
          <a:solidFill>
            <a:schemeClr val="accent6">
              <a:lumMod val="75000"/>
            </a:schemeClr>
          </a:solidFill>
          <a:ln w="1270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6600" b="1" dirty="0">
                <a:solidFill>
                  <a:schemeClr val="bg1"/>
                </a:solidFill>
              </a:rPr>
              <a:t>REFERENCES</a:t>
            </a:r>
          </a:p>
        </p:txBody>
      </p:sp>
      <p:sp>
        <p:nvSpPr>
          <p:cNvPr id="24" name="Rectangle: Diagonal Corners Rounded 23">
            <a:extLst>
              <a:ext uri="{FF2B5EF4-FFF2-40B4-BE49-F238E27FC236}">
                <a16:creationId xmlns:a16="http://schemas.microsoft.com/office/drawing/2014/main" id="{DE816545-0A25-FCA8-AD70-94D72E95BCD3}"/>
              </a:ext>
            </a:extLst>
          </p:cNvPr>
          <p:cNvSpPr/>
          <p:nvPr/>
        </p:nvSpPr>
        <p:spPr bwMode="auto">
          <a:xfrm>
            <a:off x="38139290" y="7405409"/>
            <a:ext cx="9389745" cy="1303418"/>
          </a:xfrm>
          <a:prstGeom prst="round2DiagRect">
            <a:avLst/>
          </a:prstGeom>
          <a:solidFill>
            <a:schemeClr val="accent6">
              <a:lumMod val="75000"/>
            </a:schemeClr>
          </a:solidFill>
          <a:ln w="1270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6600" b="1" dirty="0">
                <a:solidFill>
                  <a:schemeClr val="bg1"/>
                </a:solidFill>
              </a:rPr>
              <a:t>CONCLUSION</a:t>
            </a:r>
          </a:p>
        </p:txBody>
      </p:sp>
      <p:sp>
        <p:nvSpPr>
          <p:cNvPr id="25" name="Rectangle: Diagonal Corners Rounded 24">
            <a:extLst>
              <a:ext uri="{FF2B5EF4-FFF2-40B4-BE49-F238E27FC236}">
                <a16:creationId xmlns:a16="http://schemas.microsoft.com/office/drawing/2014/main" id="{CE0FEE51-6B4B-7FAC-C4E5-F116FC05A4AC}"/>
              </a:ext>
            </a:extLst>
          </p:cNvPr>
          <p:cNvSpPr/>
          <p:nvPr/>
        </p:nvSpPr>
        <p:spPr bwMode="auto">
          <a:xfrm>
            <a:off x="38092063" y="23272250"/>
            <a:ext cx="10249298" cy="1561013"/>
          </a:xfrm>
          <a:prstGeom prst="round2DiagRect">
            <a:avLst/>
          </a:prstGeom>
          <a:solidFill>
            <a:schemeClr val="accent6">
              <a:lumMod val="75000"/>
            </a:schemeClr>
          </a:solidFill>
          <a:ln w="1270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6600" b="1" dirty="0">
                <a:solidFill>
                  <a:schemeClr val="bg1"/>
                </a:solidFill>
              </a:rPr>
              <a:t>ACKNOWLEDGEMENTS</a:t>
            </a:r>
          </a:p>
        </p:txBody>
      </p:sp>
      <p:sp>
        <p:nvSpPr>
          <p:cNvPr id="26" name="Rectangle: Diagonal Corners Rounded 25">
            <a:extLst>
              <a:ext uri="{FF2B5EF4-FFF2-40B4-BE49-F238E27FC236}">
                <a16:creationId xmlns:a16="http://schemas.microsoft.com/office/drawing/2014/main" id="{7F525D0A-95F1-3AC7-DDEE-CA0CEA4006BB}"/>
              </a:ext>
            </a:extLst>
          </p:cNvPr>
          <p:cNvSpPr/>
          <p:nvPr/>
        </p:nvSpPr>
        <p:spPr bwMode="auto">
          <a:xfrm>
            <a:off x="38092063" y="29188262"/>
            <a:ext cx="10249298" cy="1561013"/>
          </a:xfrm>
          <a:prstGeom prst="round2DiagRect">
            <a:avLst/>
          </a:prstGeom>
          <a:solidFill>
            <a:schemeClr val="accent6">
              <a:lumMod val="75000"/>
            </a:schemeClr>
          </a:solidFill>
          <a:ln w="1270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6600" b="1" dirty="0">
                <a:solidFill>
                  <a:schemeClr val="bg1"/>
                </a:solidFill>
              </a:rPr>
              <a:t>CONTACT INFORMATION</a:t>
            </a:r>
          </a:p>
        </p:txBody>
      </p:sp>
      <p:sp>
        <p:nvSpPr>
          <p:cNvPr id="27" name="Rectangle: Diagonal Corners Rounded 26">
            <a:extLst>
              <a:ext uri="{FF2B5EF4-FFF2-40B4-BE49-F238E27FC236}">
                <a16:creationId xmlns:a16="http://schemas.microsoft.com/office/drawing/2014/main" id="{0F48E26D-454F-0908-CCC2-98BED64DD32E}"/>
              </a:ext>
            </a:extLst>
          </p:cNvPr>
          <p:cNvSpPr/>
          <p:nvPr/>
        </p:nvSpPr>
        <p:spPr bwMode="auto">
          <a:xfrm>
            <a:off x="721916" y="5152665"/>
            <a:ext cx="5518785" cy="1077975"/>
          </a:xfrm>
          <a:prstGeom prst="round2DiagRect">
            <a:avLst/>
          </a:prstGeom>
          <a:solidFill>
            <a:schemeClr val="accent6">
              <a:lumMod val="75000"/>
            </a:schemeClr>
          </a:solidFill>
          <a:ln w="1270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chemeClr val="bg1"/>
                </a:solidFill>
              </a:rPr>
              <a:t>POSTER CODE</a:t>
            </a:r>
            <a:endParaRPr lang="en-US" altLang="en-US" sz="4800" b="1" dirty="0">
              <a:solidFill>
                <a:schemeClr val="bg1"/>
              </a:solidFill>
            </a:endParaRPr>
          </a:p>
        </p:txBody>
      </p:sp>
      <p:sp>
        <p:nvSpPr>
          <p:cNvPr id="30" name="Rectangle: Diagonal Corners Rounded 29">
            <a:extLst>
              <a:ext uri="{FF2B5EF4-FFF2-40B4-BE49-F238E27FC236}">
                <a16:creationId xmlns:a16="http://schemas.microsoft.com/office/drawing/2014/main" id="{77AC0396-5DE6-E0AE-20F7-413021785344}"/>
              </a:ext>
            </a:extLst>
          </p:cNvPr>
          <p:cNvSpPr/>
          <p:nvPr/>
        </p:nvSpPr>
        <p:spPr bwMode="auto">
          <a:xfrm>
            <a:off x="42436653" y="1087708"/>
            <a:ext cx="5806757" cy="4489669"/>
          </a:xfrm>
          <a:prstGeom prst="round2DiagRect">
            <a:avLst/>
          </a:prstGeom>
          <a:solidFill>
            <a:schemeClr val="accent6">
              <a:lumMod val="75000"/>
            </a:schemeClr>
          </a:solidFill>
          <a:ln w="1270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GB" altLang="en-US" sz="3600" b="1">
                <a:solidFill>
                  <a:schemeClr val="bg1"/>
                </a:solidFill>
              </a:rPr>
              <a:t>Institution Logo</a:t>
            </a:r>
            <a:endParaRPr lang="en-GB" altLang="en-US" sz="3600" b="1" dirty="0">
              <a:solidFill>
                <a:schemeClr val="bg1"/>
              </a:solidFill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A785A6D-416B-5F57-4306-AF1246BC36A1}"/>
              </a:ext>
            </a:extLst>
          </p:cNvPr>
          <p:cNvGrpSpPr/>
          <p:nvPr/>
        </p:nvGrpSpPr>
        <p:grpSpPr>
          <a:xfrm>
            <a:off x="37706300" y="28757952"/>
            <a:ext cx="12440920" cy="6825861"/>
            <a:chOff x="37706300" y="28757952"/>
            <a:chExt cx="12440920" cy="6825861"/>
          </a:xfrm>
        </p:grpSpPr>
        <p:sp>
          <p:nvSpPr>
            <p:cNvPr id="13" name="AutoShape 4">
              <a:extLst>
                <a:ext uri="{FF2B5EF4-FFF2-40B4-BE49-F238E27FC236}">
                  <a16:creationId xmlns:a16="http://schemas.microsoft.com/office/drawing/2014/main" id="{EBDCCC36-4778-9F4C-AD61-60B85B5919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06300" y="28757952"/>
              <a:ext cx="12030869" cy="6154078"/>
            </a:xfrm>
            <a:prstGeom prst="roundRect">
              <a:avLst>
                <a:gd name="adj" fmla="val 7000"/>
              </a:avLst>
            </a:prstGeom>
            <a:solidFill>
              <a:schemeClr val="bg1"/>
            </a:solidFill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9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9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9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9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9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9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9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9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9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b="1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E7924A7-B369-D031-2ED9-98F683FF577F}"/>
                </a:ext>
              </a:extLst>
            </p:cNvPr>
            <p:cNvSpPr/>
            <p:nvPr/>
          </p:nvSpPr>
          <p:spPr bwMode="auto">
            <a:xfrm>
              <a:off x="44630340" y="35233293"/>
              <a:ext cx="5516880" cy="350520"/>
            </a:xfrm>
            <a:prstGeom prst="rect">
              <a:avLst/>
            </a:prstGeom>
            <a:solidFill>
              <a:srgbClr val="222268"/>
            </a:solidFill>
            <a:ln w="76200" cap="flat" cmpd="sng" algn="ctr">
              <a:solidFill>
                <a:srgbClr val="22226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49387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33" name="Rectangle: Diagonal Corners Rounded 32">
            <a:extLst>
              <a:ext uri="{FF2B5EF4-FFF2-40B4-BE49-F238E27FC236}">
                <a16:creationId xmlns:a16="http://schemas.microsoft.com/office/drawing/2014/main" id="{8AD863B4-E130-64E7-10F4-EF81AA33AB15}"/>
              </a:ext>
            </a:extLst>
          </p:cNvPr>
          <p:cNvSpPr/>
          <p:nvPr/>
        </p:nvSpPr>
        <p:spPr bwMode="auto">
          <a:xfrm>
            <a:off x="38139289" y="29064316"/>
            <a:ext cx="10862073" cy="1561013"/>
          </a:xfrm>
          <a:prstGeom prst="round2DiagRect">
            <a:avLst/>
          </a:prstGeom>
          <a:solidFill>
            <a:schemeClr val="accent6">
              <a:lumMod val="75000"/>
            </a:schemeClr>
          </a:solidFill>
          <a:ln w="1270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6600" b="1" dirty="0">
                <a:solidFill>
                  <a:schemeClr val="bg1"/>
                </a:solidFill>
              </a:rPr>
              <a:t>CONTACT INFORMATION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4F317A-B8B9-4399-8BA0-5AF85CD28D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916" y="415925"/>
            <a:ext cx="5724525" cy="431171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3064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938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938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9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064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331</Words>
  <Application>Microsoft Office PowerPoint</Application>
  <PresentationFormat>Custom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MegaPrint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140x100 cm horizontal poster</dc:title>
  <dc:creator>Ethan Shulda;www.postersession.com</dc:creator>
  <cp:keywords>www.postersession.com</cp:keywords>
  <dc:description>©MegaPrint Inc. 2009-2015</dc:description>
  <cp:lastModifiedBy>Nourhan Elsamaloty</cp:lastModifiedBy>
  <cp:revision>38</cp:revision>
  <dcterms:created xsi:type="dcterms:W3CDTF">2008-12-04T00:20:37Z</dcterms:created>
  <dcterms:modified xsi:type="dcterms:W3CDTF">2025-12-31T10:40:00Z</dcterms:modified>
</cp:coreProperties>
</file>