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50401538" cy="35999738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9">
          <p15:clr>
            <a:srgbClr val="A4A3A4"/>
          </p15:clr>
        </p15:guide>
        <p15:guide id="2" orient="horz" pos="22425">
          <p15:clr>
            <a:srgbClr val="A4A3A4"/>
          </p15:clr>
        </p15:guide>
        <p15:guide id="3" orient="horz" pos="2349">
          <p15:clr>
            <a:srgbClr val="A4A3A4"/>
          </p15:clr>
        </p15:guide>
        <p15:guide id="4" pos="158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3916"/>
    <a:srgbClr val="FFFF00"/>
    <a:srgbClr val="D3D806"/>
    <a:srgbClr val="6683A2"/>
    <a:srgbClr val="003064"/>
    <a:srgbClr val="0046D2"/>
    <a:srgbClr val="3838AA"/>
    <a:srgbClr val="0033CC"/>
    <a:srgbClr val="222268"/>
    <a:srgbClr val="717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049" autoAdjust="0"/>
    <p:restoredTop sz="94660"/>
  </p:normalViewPr>
  <p:slideViewPr>
    <p:cSldViewPr snapToGrid="0" showGuides="1">
      <p:cViewPr varScale="1">
        <p:scale>
          <a:sx n="22" d="100"/>
          <a:sy n="22" d="100"/>
        </p:scale>
        <p:origin x="1848" y="84"/>
      </p:cViewPr>
      <p:guideLst>
        <p:guide orient="horz" pos="5289"/>
        <p:guide orient="horz" pos="22425"/>
        <p:guide orient="horz" pos="2349"/>
        <p:guide pos="158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692150"/>
            <a:ext cx="48529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8F64AA5-5A0D-456F-8AB4-ECE920899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076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2DCC4E-AF26-4184-ACB8-3F61D0E86D2A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786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363" y="8399463"/>
            <a:ext cx="45362812" cy="23758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0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42663" y="1441450"/>
            <a:ext cx="11339512" cy="307165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363" y="1441450"/>
            <a:ext cx="33870900" cy="307165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497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9363" y="8399463"/>
            <a:ext cx="45362812" cy="23758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724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1450" y="23133050"/>
            <a:ext cx="42841863" cy="7150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81450" y="15257463"/>
            <a:ext cx="42841863" cy="78755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99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9363" y="8399463"/>
            <a:ext cx="22604412" cy="23758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76175" y="8399463"/>
            <a:ext cx="22606000" cy="23758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866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3" y="8058150"/>
            <a:ext cx="22269450" cy="3359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3" y="11417300"/>
            <a:ext cx="22269450" cy="20740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03200" y="8058150"/>
            <a:ext cx="22278975" cy="3359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03200" y="11417300"/>
            <a:ext cx="22278975" cy="20740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83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68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278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33513"/>
            <a:ext cx="16583025" cy="60991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05638" y="1433513"/>
            <a:ext cx="28176537" cy="307244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3" y="7532688"/>
            <a:ext cx="16583025" cy="2462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408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9013" y="25199975"/>
            <a:ext cx="30240287" cy="29749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79013" y="3216275"/>
            <a:ext cx="30240287" cy="21599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79013" y="28174950"/>
            <a:ext cx="30240287" cy="4224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93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megapr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13"/>
            <a:extLst>
              <a:ext uri="{FF2B5EF4-FFF2-40B4-BE49-F238E27FC236}">
                <a16:creationId xmlns:a16="http://schemas.microsoft.com/office/drawing/2014/main" id="{6BFFBEBF-6F96-4D73-87E7-3525B82575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44750748" y="35324794"/>
            <a:ext cx="3255359" cy="167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9C365D95-4213-4FDE-84BF-DFB5A2F65993}"/>
              </a:ext>
            </a:extLst>
          </p:cNvPr>
          <p:cNvSpPr txBox="1"/>
          <p:nvPr userDrawn="1"/>
        </p:nvSpPr>
        <p:spPr>
          <a:xfrm>
            <a:off x="47983248" y="35247958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C7E6A034-93E0-421C-ACA5-B28573E1673A}"/>
              </a:ext>
            </a:extLst>
          </p:cNvPr>
          <p:cNvSpPr txBox="1"/>
          <p:nvPr userDrawn="1"/>
        </p:nvSpPr>
        <p:spPr>
          <a:xfrm>
            <a:off x="0" y="35876627"/>
            <a:ext cx="461986" cy="1231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200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2pPr>
      <a:lvl3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3pPr>
      <a:lvl4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4pPr>
      <a:lvl5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5pPr>
      <a:lvl6pPr marL="4572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6pPr>
      <a:lvl7pPr marL="9144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7pPr>
      <a:lvl8pPr marL="13716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8pPr>
      <a:lvl9pPr marL="18288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9pPr>
    </p:titleStyle>
    <p:bodyStyle>
      <a:lvl1pPr marL="1852613" indent="-1852613" algn="l" defTabSz="4938713" rtl="0" eaLnBrk="0" fontAlgn="base" hangingPunct="0">
        <a:spcBef>
          <a:spcPct val="20000"/>
        </a:spcBef>
        <a:spcAft>
          <a:spcPct val="0"/>
        </a:spcAft>
        <a:buChar char="•"/>
        <a:defRPr sz="17200">
          <a:solidFill>
            <a:schemeClr val="tx1"/>
          </a:solidFill>
          <a:latin typeface="+mn-lt"/>
          <a:ea typeface="+mn-ea"/>
          <a:cs typeface="+mn-cs"/>
        </a:defRPr>
      </a:lvl1pPr>
      <a:lvl2pPr marL="4011613" indent="-1544638" algn="l" defTabSz="4938713" rtl="0" eaLnBrk="0" fontAlgn="base" hangingPunct="0">
        <a:spcBef>
          <a:spcPct val="20000"/>
        </a:spcBef>
        <a:spcAft>
          <a:spcPct val="0"/>
        </a:spcAft>
        <a:buChar char="–"/>
        <a:defRPr sz="15000">
          <a:solidFill>
            <a:schemeClr val="tx1"/>
          </a:solidFill>
          <a:latin typeface="+mn-lt"/>
        </a:defRPr>
      </a:lvl2pPr>
      <a:lvl3pPr marL="6170613" indent="-1231900" algn="l" defTabSz="4938713" rtl="0" eaLnBrk="0" fontAlgn="base" hangingPunct="0">
        <a:spcBef>
          <a:spcPct val="20000"/>
        </a:spcBef>
        <a:spcAft>
          <a:spcPct val="0"/>
        </a:spcAft>
        <a:buChar char="•"/>
        <a:defRPr sz="13000">
          <a:solidFill>
            <a:schemeClr val="tx1"/>
          </a:solidFill>
          <a:latin typeface="+mn-lt"/>
        </a:defRPr>
      </a:lvl3pPr>
      <a:lvl4pPr marL="8637588" indent="-1231900" algn="l" defTabSz="4938713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</a:defRPr>
      </a:lvl4pPr>
      <a:lvl5pPr marL="11109325" indent="-1235075" algn="l" defTabSz="4938713" rtl="0" eaLnBrk="0" fontAlgn="base" hangingPunct="0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5pPr>
      <a:lvl6pPr marL="115665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6pPr>
      <a:lvl7pPr marL="120237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7pPr>
      <a:lvl8pPr marL="124809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8pPr>
      <a:lvl9pPr marL="129381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3064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30"/>
          <p:cNvSpPr>
            <a:spLocks noChangeArrowheads="1"/>
          </p:cNvSpPr>
          <p:nvPr/>
        </p:nvSpPr>
        <p:spPr bwMode="auto">
          <a:xfrm>
            <a:off x="37714238" y="6665913"/>
            <a:ext cx="11899900" cy="9129711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2051" name="AutoShape 29"/>
          <p:cNvSpPr>
            <a:spLocks noChangeArrowheads="1"/>
          </p:cNvSpPr>
          <p:nvPr/>
        </p:nvSpPr>
        <p:spPr bwMode="auto">
          <a:xfrm>
            <a:off x="12988529" y="6770477"/>
            <a:ext cx="11899900" cy="10238291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AutoShape 31"/>
          <p:cNvSpPr>
            <a:spLocks noChangeArrowheads="1"/>
          </p:cNvSpPr>
          <p:nvPr/>
        </p:nvSpPr>
        <p:spPr bwMode="auto">
          <a:xfrm>
            <a:off x="25376188" y="6665914"/>
            <a:ext cx="11899900" cy="1768155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700088" y="6665914"/>
            <a:ext cx="11899900" cy="1867024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2054" name="Text Box 9"/>
          <p:cNvSpPr txBox="1">
            <a:spLocks noChangeArrowheads="1"/>
          </p:cNvSpPr>
          <p:nvPr/>
        </p:nvSpPr>
        <p:spPr bwMode="auto">
          <a:xfrm>
            <a:off x="1242417" y="13342701"/>
            <a:ext cx="11229975" cy="30277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ct val="20000"/>
              </a:spcBef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dirty="0"/>
              <a:t>You may edit the size of the font, the sections distribution and the colour scheme if wanted.</a:t>
            </a:r>
            <a:br>
              <a:rPr lang="en-AU" dirty="0"/>
            </a:br>
            <a:r>
              <a:rPr lang="en-AU" dirty="0"/>
              <a:t>All modifications concerning the background/title display are to be done at a Master Slide level.</a:t>
            </a:r>
          </a:p>
          <a:p>
            <a:endParaRPr lang="en-US" altLang="en-US" dirty="0"/>
          </a:p>
        </p:txBody>
      </p:sp>
      <p:sp>
        <p:nvSpPr>
          <p:cNvPr id="2057" name="AutoShape 13"/>
          <p:cNvSpPr>
            <a:spLocks noChangeArrowheads="1"/>
          </p:cNvSpPr>
          <p:nvPr/>
        </p:nvSpPr>
        <p:spPr bwMode="auto">
          <a:xfrm>
            <a:off x="8351520" y="415925"/>
            <a:ext cx="41349930" cy="6034396"/>
          </a:xfrm>
          <a:prstGeom prst="roundRect">
            <a:avLst>
              <a:gd name="adj" fmla="val 10870"/>
            </a:avLst>
          </a:prstGeom>
          <a:solidFill>
            <a:schemeClr val="bg1"/>
          </a:solidFill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2849" tIns="51425" rIns="102849" bIns="51425" anchor="ctr"/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11302288" y="1157234"/>
            <a:ext cx="31232316" cy="4489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100" b="1" dirty="0">
                <a:latin typeface="Aharoni" panose="02010803020104030203" pitchFamily="2" charset="-79"/>
                <a:cs typeface="Aharoni" panose="02010803020104030203" pitchFamily="2" charset="-79"/>
              </a:rPr>
              <a:t>POSTER TITLE </a:t>
            </a:r>
          </a:p>
          <a:p>
            <a:pPr eaLnBrk="1" hangingPunct="1"/>
            <a:r>
              <a:rPr lang="en-US" altLang="en-US" sz="3600" b="1" dirty="0"/>
              <a:t>Authors, FIRST NAME INITIAL, SURNAME, presenting author(s) underlined, Affiliations1 numbered in superscript</a:t>
            </a:r>
          </a:p>
          <a:p>
            <a:pPr eaLnBrk="1" hangingPunct="1"/>
            <a:r>
              <a:rPr lang="en-US" altLang="en-US" sz="3600" b="1" dirty="0"/>
              <a:t>e.g. </a:t>
            </a:r>
            <a:r>
              <a:rPr lang="en-US" sz="3600" b="1" dirty="0"/>
              <a:t>B. COREY </a:t>
            </a:r>
            <a:r>
              <a:rPr lang="en-US" sz="3600" b="1" baseline="30000" dirty="0"/>
              <a:t>1</a:t>
            </a:r>
            <a:r>
              <a:rPr lang="en-US" sz="3600" b="1" dirty="0"/>
              <a:t>, N. LAM </a:t>
            </a:r>
            <a:r>
              <a:rPr lang="en-US" sz="3600" b="1" baseline="30000" dirty="0"/>
              <a:t>2</a:t>
            </a:r>
            <a:r>
              <a:rPr lang="en-US" sz="3600" b="1" dirty="0"/>
              <a:t> and P. FRANCIS</a:t>
            </a:r>
            <a:r>
              <a:rPr lang="en-US" sz="3600" b="1" baseline="30000" dirty="0"/>
              <a:t>3</a:t>
            </a:r>
            <a:endParaRPr lang="en-US" altLang="en-US" sz="3600" b="1" dirty="0"/>
          </a:p>
          <a:p>
            <a:pPr eaLnBrk="1" hangingPunct="1"/>
            <a:r>
              <a:rPr lang="en-US" altLang="en-US" sz="3600" b="1" dirty="0"/>
              <a:t>1. University of London, London, UK</a:t>
            </a:r>
          </a:p>
          <a:p>
            <a:pPr eaLnBrk="1" hangingPunct="1"/>
            <a:r>
              <a:rPr lang="en-US" altLang="en-US" sz="3600" b="1" dirty="0"/>
              <a:t>2. University of Cairo, Cairo, Egypt</a:t>
            </a:r>
          </a:p>
        </p:txBody>
      </p:sp>
      <p:sp>
        <p:nvSpPr>
          <p:cNvPr id="2063" name="Text Box 36"/>
          <p:cNvSpPr txBox="1">
            <a:spLocks noChangeArrowheads="1"/>
          </p:cNvSpPr>
          <p:nvPr/>
        </p:nvSpPr>
        <p:spPr bwMode="auto">
          <a:xfrm>
            <a:off x="13551892" y="12828298"/>
            <a:ext cx="10820400" cy="3580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en-US" sz="31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/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2066" name="Text Box 40"/>
          <p:cNvSpPr txBox="1">
            <a:spLocks noChangeArrowheads="1"/>
          </p:cNvSpPr>
          <p:nvPr/>
        </p:nvSpPr>
        <p:spPr bwMode="auto">
          <a:xfrm>
            <a:off x="38092063" y="12191976"/>
            <a:ext cx="11128375" cy="233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en-US" sz="31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799AC36E-FFB9-5DE5-30ED-C15BEAE2C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25919897"/>
            <a:ext cx="11899900" cy="914026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6" name="Rectángulo 28">
            <a:extLst>
              <a:ext uri="{FF2B5EF4-FFF2-40B4-BE49-F238E27FC236}">
                <a16:creationId xmlns:a16="http://schemas.microsoft.com/office/drawing/2014/main" id="{E8E60CD5-645B-013A-CFD1-8A6447F73932}"/>
              </a:ext>
            </a:extLst>
          </p:cNvPr>
          <p:cNvSpPr/>
          <p:nvPr/>
        </p:nvSpPr>
        <p:spPr>
          <a:xfrm>
            <a:off x="721916" y="30473730"/>
            <a:ext cx="11288713" cy="419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no smaller than 20 points. Try to keep body text left-aligned, do not justify text.</a:t>
            </a:r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96F07EA6-DAC1-A51F-6F6D-C4B8DF832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06300" y="16295688"/>
            <a:ext cx="11899900" cy="6034396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Rectángulo 31">
            <a:extLst>
              <a:ext uri="{FF2B5EF4-FFF2-40B4-BE49-F238E27FC236}">
                <a16:creationId xmlns:a16="http://schemas.microsoft.com/office/drawing/2014/main" id="{DEE33A72-ADB4-2A3D-111D-3CC4F7A1B5AD}"/>
              </a:ext>
            </a:extLst>
          </p:cNvPr>
          <p:cNvSpPr/>
          <p:nvPr/>
        </p:nvSpPr>
        <p:spPr>
          <a:xfrm>
            <a:off x="38139290" y="18626117"/>
            <a:ext cx="10104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List all your references in Harvad style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EE757C64-6B41-F36E-25A7-466E162EF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06300" y="22859800"/>
            <a:ext cx="12030869" cy="562369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: Diagonal Corners Rounded 16">
            <a:extLst>
              <a:ext uri="{FF2B5EF4-FFF2-40B4-BE49-F238E27FC236}">
                <a16:creationId xmlns:a16="http://schemas.microsoft.com/office/drawing/2014/main" id="{A68B6918-28AD-FC38-37F1-7732C58A8798}"/>
              </a:ext>
            </a:extLst>
          </p:cNvPr>
          <p:cNvSpPr/>
          <p:nvPr/>
        </p:nvSpPr>
        <p:spPr bwMode="auto">
          <a:xfrm>
            <a:off x="1088629" y="7067347"/>
            <a:ext cx="10975579" cy="1303418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Introduction / Background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0" name="Rectangle: Diagonal Corners Rounded 19">
            <a:extLst>
              <a:ext uri="{FF2B5EF4-FFF2-40B4-BE49-F238E27FC236}">
                <a16:creationId xmlns:a16="http://schemas.microsoft.com/office/drawing/2014/main" id="{E90EC78F-49C8-D46B-9A78-01857E9F8B8A}"/>
              </a:ext>
            </a:extLst>
          </p:cNvPr>
          <p:cNvSpPr/>
          <p:nvPr/>
        </p:nvSpPr>
        <p:spPr bwMode="auto">
          <a:xfrm>
            <a:off x="1123587" y="26302674"/>
            <a:ext cx="10178701" cy="1303418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6600" b="1" dirty="0">
                <a:solidFill>
                  <a:schemeClr val="bg1"/>
                </a:solidFill>
              </a:rPr>
              <a:t>Objectives</a:t>
            </a:r>
            <a:endParaRPr lang="en-US" altLang="en-US" sz="6600" b="1" dirty="0">
              <a:solidFill>
                <a:schemeClr val="bg1"/>
              </a:solidFill>
            </a:endParaRPr>
          </a:p>
        </p:txBody>
      </p:sp>
      <p:sp>
        <p:nvSpPr>
          <p:cNvPr id="21" name="Rectangle: Diagonal Corners Rounded 20">
            <a:extLst>
              <a:ext uri="{FF2B5EF4-FFF2-40B4-BE49-F238E27FC236}">
                <a16:creationId xmlns:a16="http://schemas.microsoft.com/office/drawing/2014/main" id="{D7193DCA-8642-3EFE-4EFA-A4F61C770FD9}"/>
              </a:ext>
            </a:extLst>
          </p:cNvPr>
          <p:cNvSpPr/>
          <p:nvPr/>
        </p:nvSpPr>
        <p:spPr bwMode="auto">
          <a:xfrm>
            <a:off x="13661747" y="6957652"/>
            <a:ext cx="10600690" cy="1303418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22" name="Rectangle: Diagonal Corners Rounded 21">
            <a:extLst>
              <a:ext uri="{FF2B5EF4-FFF2-40B4-BE49-F238E27FC236}">
                <a16:creationId xmlns:a16="http://schemas.microsoft.com/office/drawing/2014/main" id="{D8E2E0B1-BB04-2B89-5AD9-B3C622B79E3D}"/>
              </a:ext>
            </a:extLst>
          </p:cNvPr>
          <p:cNvSpPr/>
          <p:nvPr/>
        </p:nvSpPr>
        <p:spPr bwMode="auto">
          <a:xfrm>
            <a:off x="26253869" y="7028783"/>
            <a:ext cx="9389745" cy="1303418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Theme 2</a:t>
            </a:r>
          </a:p>
        </p:txBody>
      </p:sp>
      <p:sp>
        <p:nvSpPr>
          <p:cNvPr id="23" name="Rectangle: Diagonal Corners Rounded 22">
            <a:extLst>
              <a:ext uri="{FF2B5EF4-FFF2-40B4-BE49-F238E27FC236}">
                <a16:creationId xmlns:a16="http://schemas.microsoft.com/office/drawing/2014/main" id="{7B3E5404-3F45-A0FB-5CE2-C019C9F04D07}"/>
              </a:ext>
            </a:extLst>
          </p:cNvPr>
          <p:cNvSpPr/>
          <p:nvPr/>
        </p:nvSpPr>
        <p:spPr bwMode="auto">
          <a:xfrm>
            <a:off x="39087794" y="16536838"/>
            <a:ext cx="9389745" cy="1303418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24" name="Rectangle: Diagonal Corners Rounded 23">
            <a:extLst>
              <a:ext uri="{FF2B5EF4-FFF2-40B4-BE49-F238E27FC236}">
                <a16:creationId xmlns:a16="http://schemas.microsoft.com/office/drawing/2014/main" id="{DE816545-0A25-FCA8-AD70-94D72E95BCD3}"/>
              </a:ext>
            </a:extLst>
          </p:cNvPr>
          <p:cNvSpPr/>
          <p:nvPr/>
        </p:nvSpPr>
        <p:spPr bwMode="auto">
          <a:xfrm>
            <a:off x="38793995" y="7162074"/>
            <a:ext cx="9389745" cy="1303418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25" name="Rectangle: Diagonal Corners Rounded 24">
            <a:extLst>
              <a:ext uri="{FF2B5EF4-FFF2-40B4-BE49-F238E27FC236}">
                <a16:creationId xmlns:a16="http://schemas.microsoft.com/office/drawing/2014/main" id="{CE0FEE51-6B4B-7FAC-C4E5-F116FC05A4AC}"/>
              </a:ext>
            </a:extLst>
          </p:cNvPr>
          <p:cNvSpPr/>
          <p:nvPr/>
        </p:nvSpPr>
        <p:spPr bwMode="auto">
          <a:xfrm>
            <a:off x="38385862" y="23170539"/>
            <a:ext cx="10249298" cy="1561013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26" name="Rectangle: Diagonal Corners Rounded 25">
            <a:extLst>
              <a:ext uri="{FF2B5EF4-FFF2-40B4-BE49-F238E27FC236}">
                <a16:creationId xmlns:a16="http://schemas.microsoft.com/office/drawing/2014/main" id="{7F525D0A-95F1-3AC7-DDEE-CA0CEA4006BB}"/>
              </a:ext>
            </a:extLst>
          </p:cNvPr>
          <p:cNvSpPr/>
          <p:nvPr/>
        </p:nvSpPr>
        <p:spPr bwMode="auto">
          <a:xfrm>
            <a:off x="38092063" y="29188262"/>
            <a:ext cx="10249298" cy="1561013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CONTACT INFORMATION</a:t>
            </a:r>
          </a:p>
        </p:txBody>
      </p:sp>
      <p:sp>
        <p:nvSpPr>
          <p:cNvPr id="27" name="Rectangle: Diagonal Corners Rounded 26">
            <a:extLst>
              <a:ext uri="{FF2B5EF4-FFF2-40B4-BE49-F238E27FC236}">
                <a16:creationId xmlns:a16="http://schemas.microsoft.com/office/drawing/2014/main" id="{0F48E26D-454F-0908-CCC2-98BED64DD32E}"/>
              </a:ext>
            </a:extLst>
          </p:cNvPr>
          <p:cNvSpPr/>
          <p:nvPr/>
        </p:nvSpPr>
        <p:spPr bwMode="auto">
          <a:xfrm>
            <a:off x="721916" y="5152665"/>
            <a:ext cx="5518785" cy="1077975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chemeClr val="bg1"/>
                </a:solidFill>
              </a:rPr>
              <a:t> POSTER CODE</a:t>
            </a:r>
            <a:endParaRPr lang="en-US" altLang="en-US" sz="4800" b="1" dirty="0">
              <a:solidFill>
                <a:schemeClr val="bg1"/>
              </a:solidFill>
            </a:endParaRPr>
          </a:p>
        </p:txBody>
      </p:sp>
      <p:sp>
        <p:nvSpPr>
          <p:cNvPr id="30" name="Rectangle: Diagonal Corners Rounded 29">
            <a:extLst>
              <a:ext uri="{FF2B5EF4-FFF2-40B4-BE49-F238E27FC236}">
                <a16:creationId xmlns:a16="http://schemas.microsoft.com/office/drawing/2014/main" id="{77AC0396-5DE6-E0AE-20F7-413021785344}"/>
              </a:ext>
            </a:extLst>
          </p:cNvPr>
          <p:cNvSpPr/>
          <p:nvPr/>
        </p:nvSpPr>
        <p:spPr bwMode="auto">
          <a:xfrm>
            <a:off x="42436653" y="1087708"/>
            <a:ext cx="5806757" cy="4489669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3600" b="1" dirty="0">
                <a:solidFill>
                  <a:schemeClr val="bg1"/>
                </a:solidFill>
              </a:rPr>
              <a:t>Institution Logo</a:t>
            </a: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EBDCCC36-4778-9F4C-AD61-60B85B591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48753" y="28804755"/>
            <a:ext cx="12030869" cy="615407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b="1" dirty="0"/>
          </a:p>
        </p:txBody>
      </p:sp>
      <p:sp>
        <p:nvSpPr>
          <p:cNvPr id="33" name="Rectangle: Diagonal Corners Rounded 32">
            <a:extLst>
              <a:ext uri="{FF2B5EF4-FFF2-40B4-BE49-F238E27FC236}">
                <a16:creationId xmlns:a16="http://schemas.microsoft.com/office/drawing/2014/main" id="{8AD863B4-E130-64E7-10F4-EF81AA33AB15}"/>
              </a:ext>
            </a:extLst>
          </p:cNvPr>
          <p:cNvSpPr/>
          <p:nvPr/>
        </p:nvSpPr>
        <p:spPr bwMode="auto">
          <a:xfrm>
            <a:off x="38139289" y="29064316"/>
            <a:ext cx="10862073" cy="1561013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CONTACT INFORMATION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9042FCC-D3E2-4B1A-B9EF-27402166E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176" y="8922338"/>
            <a:ext cx="980606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eaLnBrk="0" hangingPunct="0"/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topic includes a brief overview of the topic, why this topic matters, define key concepts and terminology. </a:t>
            </a:r>
            <a:r>
              <a:rPr lang="en-US" sz="4000" dirty="0"/>
              <a:t>Figures, diagrams </a:t>
            </a: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59D121-3C36-4C2E-8C11-FE5080495752}"/>
              </a:ext>
            </a:extLst>
          </p:cNvPr>
          <p:cNvSpPr txBox="1"/>
          <p:nvPr/>
        </p:nvSpPr>
        <p:spPr>
          <a:xfrm>
            <a:off x="1400176" y="28174303"/>
            <a:ext cx="9050866" cy="1858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defPPr>
              <a:defRPr lang="en-US"/>
            </a:defPPr>
            <a:lvl1pPr algn="l" defTabSz="4938713" eaLnBrk="0" hangingPunct="0">
              <a:lnSpc>
                <a:spcPct val="95000"/>
              </a:lnSpc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938713" eaLnBrk="0" hangingPunct="0"/>
            <a:lvl3pPr marL="1143000" indent="-228600" defTabSz="4938713" eaLnBrk="0" hangingPunct="0"/>
            <a:lvl4pPr marL="1600200" indent="-228600" defTabSz="4938713" eaLnBrk="0" hangingPunct="0"/>
            <a:lvl5pPr marL="2057400" indent="-228600" defTabSz="4938713" eaLnBrk="0" hangingPunct="0"/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/>
              <a:t>What the poster seeks to answer or summarize, bullet points are fine for clarity if needed.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9CD118-5A86-4F9B-A7D9-CAEEAC0DAAE0}"/>
              </a:ext>
            </a:extLst>
          </p:cNvPr>
          <p:cNvSpPr txBox="1"/>
          <p:nvPr/>
        </p:nvSpPr>
        <p:spPr>
          <a:xfrm>
            <a:off x="13627497" y="8788216"/>
            <a:ext cx="10390743" cy="3612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defPPr>
              <a:defRPr lang="en-US"/>
            </a:defPPr>
            <a:lvl1pPr algn="l" defTabSz="4938713" eaLnBrk="0" hangingPunct="0">
              <a:lnSpc>
                <a:spcPct val="95000"/>
              </a:lnSpc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938713" eaLnBrk="0" hangingPunct="0"/>
            <a:lvl3pPr marL="1143000" indent="-228600" defTabSz="4938713" eaLnBrk="0" hangingPunct="0"/>
            <a:lvl4pPr marL="1600200" indent="-228600" defTabSz="4938713" eaLnBrk="0" hangingPunct="0"/>
            <a:lvl5pPr marL="2057400" indent="-228600" defTabSz="4938713" eaLnBrk="0" hangingPunct="0"/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/>
              <a:t>In this section state how the Review Was Conducted, Databases searched (e.g., PubMed, Google Scholar…..), Inclusion/exclusion criteria (if possible) Number and types of sources included Time frame of literature reviewed. </a:t>
            </a:r>
          </a:p>
        </p:txBody>
      </p:sp>
      <p:sp>
        <p:nvSpPr>
          <p:cNvPr id="39" name="AutoShape 29">
            <a:extLst>
              <a:ext uri="{FF2B5EF4-FFF2-40B4-BE49-F238E27FC236}">
                <a16:creationId xmlns:a16="http://schemas.microsoft.com/office/drawing/2014/main" id="{DE5CF56D-B291-46EF-8582-DF2853AC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8384" y="17402198"/>
            <a:ext cx="11899900" cy="17681551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40" name="Rectangle: Diagonal Corners Rounded 39">
            <a:extLst>
              <a:ext uri="{FF2B5EF4-FFF2-40B4-BE49-F238E27FC236}">
                <a16:creationId xmlns:a16="http://schemas.microsoft.com/office/drawing/2014/main" id="{5BAF6BC2-128F-4B2A-AFD8-1ECB9BF5557D}"/>
              </a:ext>
            </a:extLst>
          </p:cNvPr>
          <p:cNvSpPr/>
          <p:nvPr/>
        </p:nvSpPr>
        <p:spPr bwMode="auto">
          <a:xfrm>
            <a:off x="13627497" y="17909529"/>
            <a:ext cx="10600690" cy="1303418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Theme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E4627C-3A45-4DAE-9156-3BDB8E82BD3A}"/>
              </a:ext>
            </a:extLst>
          </p:cNvPr>
          <p:cNvSpPr txBox="1"/>
          <p:nvPr/>
        </p:nvSpPr>
        <p:spPr>
          <a:xfrm>
            <a:off x="13521455" y="19627317"/>
            <a:ext cx="9765266" cy="4269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defPPr>
              <a:defRPr lang="en-US"/>
            </a:defPPr>
            <a:lvl1pPr algn="l" defTabSz="4938713" eaLnBrk="0" hangingPunct="0">
              <a:lnSpc>
                <a:spcPct val="95000"/>
              </a:lnSpc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938713" eaLnBrk="0" hangingPunct="0"/>
            <a:lvl3pPr marL="1143000" indent="-228600" defTabSz="4938713" eaLnBrk="0" hangingPunct="0"/>
            <a:lvl4pPr marL="1600200" indent="-228600" defTabSz="4938713" eaLnBrk="0" hangingPunct="0"/>
            <a:lvl5pPr marL="2057400" indent="-228600" defTabSz="4938713" eaLnBrk="0" hangingPunct="0"/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/>
              <a:t>Organize your literature review into 2–4 major themes (e.g. replace Theme 1 with Historical Development, Theme 2 with Current Models / Theories Theme 3 with Key Findings and Evidence). Figures, diagrams and tables may be inserted under the themes</a:t>
            </a:r>
          </a:p>
        </p:txBody>
      </p:sp>
      <p:sp>
        <p:nvSpPr>
          <p:cNvPr id="42" name="Rectángulo 34">
            <a:extLst>
              <a:ext uri="{FF2B5EF4-FFF2-40B4-BE49-F238E27FC236}">
                <a16:creationId xmlns:a16="http://schemas.microsoft.com/office/drawing/2014/main" id="{7079A9D6-6720-4EDD-A2F3-EF5723C7EBE1}"/>
              </a:ext>
            </a:extLst>
          </p:cNvPr>
          <p:cNvSpPr/>
          <p:nvPr/>
        </p:nvSpPr>
        <p:spPr>
          <a:xfrm>
            <a:off x="13495314" y="25170895"/>
            <a:ext cx="10693447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inserting files…</a:t>
            </a:r>
          </a:p>
          <a:p>
            <a:pPr algn="just"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36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 algn="just"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 algn="just"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50F33E-8D10-4789-B977-E83FD0585225}"/>
              </a:ext>
            </a:extLst>
          </p:cNvPr>
          <p:cNvSpPr txBox="1"/>
          <p:nvPr/>
        </p:nvSpPr>
        <p:spPr>
          <a:xfrm>
            <a:off x="26628646" y="9514320"/>
            <a:ext cx="9691849" cy="535531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Notes about graphs…</a:t>
            </a:r>
          </a:p>
          <a:p>
            <a:r>
              <a:rPr lang="en-CA" dirty="0"/>
              <a:t>For simple graphs use MS Excel, or create the graph directly in PowerPoint.</a:t>
            </a:r>
          </a:p>
          <a:p>
            <a:r>
              <a:rPr lang="en-CA" dirty="0"/>
              <a:t>Graphs created in a scientific graphing program (e.g.. Sigma Plot, Prism, SPSS, Statistics) should be saved as JPEG or TIFF. </a:t>
            </a:r>
          </a:p>
          <a:p>
            <a:endParaRPr lang="en-US" dirty="0"/>
          </a:p>
        </p:txBody>
      </p:sp>
      <p:sp>
        <p:nvSpPr>
          <p:cNvPr id="44" name="AutoShape 30">
            <a:extLst>
              <a:ext uri="{FF2B5EF4-FFF2-40B4-BE49-F238E27FC236}">
                <a16:creationId xmlns:a16="http://schemas.microsoft.com/office/drawing/2014/main" id="{C918381A-EA30-4162-BECD-233A8E900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2342" y="24710333"/>
            <a:ext cx="11899900" cy="1034982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46" name="Rectangle: Diagonal Corners Rounded 45">
            <a:extLst>
              <a:ext uri="{FF2B5EF4-FFF2-40B4-BE49-F238E27FC236}">
                <a16:creationId xmlns:a16="http://schemas.microsoft.com/office/drawing/2014/main" id="{50C8E8B4-5FDE-4B8D-BA9A-99CAEC8DC723}"/>
              </a:ext>
            </a:extLst>
          </p:cNvPr>
          <p:cNvSpPr/>
          <p:nvPr/>
        </p:nvSpPr>
        <p:spPr bwMode="auto">
          <a:xfrm>
            <a:off x="26628646" y="25261719"/>
            <a:ext cx="9389745" cy="1303418"/>
          </a:xfrm>
          <a:prstGeom prst="round2DiagRect">
            <a:avLst/>
          </a:prstGeom>
          <a:solidFill>
            <a:srgbClr val="6683A2"/>
          </a:solidFill>
          <a:ln w="254000" cap="flat" cmpd="sng" algn="ctr">
            <a:solidFill>
              <a:srgbClr val="FFC000">
                <a:alpha val="56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Theme 3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FD17B2AA-862E-41E6-A1E1-E66F92877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3291" y="27113687"/>
            <a:ext cx="10997202" cy="2442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/>
          <a:p>
            <a:pPr algn="just" defTabSz="4938713" eaLnBrk="0" hangingPunct="0">
              <a:lnSpc>
                <a:spcPct val="95000"/>
              </a:lnSpc>
            </a:pPr>
            <a: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Interpret the literature, explain relationships between themes, Identify gaps in the current knowledge then connect back to the stated review questions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5EE9912-720E-4453-9AC1-E032CD26B820}"/>
              </a:ext>
            </a:extLst>
          </p:cNvPr>
          <p:cNvSpPr txBox="1"/>
          <p:nvPr/>
        </p:nvSpPr>
        <p:spPr>
          <a:xfrm>
            <a:off x="38153769" y="9093726"/>
            <a:ext cx="10670198" cy="2442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defPPr>
              <a:defRPr lang="en-US"/>
            </a:defPPr>
            <a:lvl1pPr algn="just" defTabSz="4938713" eaLnBrk="0" hangingPunct="0">
              <a:lnSpc>
                <a:spcPct val="95000"/>
              </a:lnSpc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Summarize the major takeaways Offer a concise answer to the main review purpose State the importance of the findings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331591-909E-4AE0-9909-DD8A5F1455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46" y="415926"/>
            <a:ext cx="5518786" cy="43422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938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938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064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1929</TotalTime>
  <Words>507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Aharoni</vt:lpstr>
      <vt:lpstr>Arial</vt:lpstr>
      <vt:lpstr>Times New Roman</vt:lpstr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140x100 cm horizontal poster</dc:title>
  <dc:creator>Ethan Shulda;www.postersession.com</dc:creator>
  <cp:keywords>www.postersession.com</cp:keywords>
  <dc:description>©MegaPrint Inc. 2009-2015</dc:description>
  <cp:lastModifiedBy>Nourhan Elsamaloty</cp:lastModifiedBy>
  <cp:revision>57</cp:revision>
  <dcterms:created xsi:type="dcterms:W3CDTF">2008-12-04T00:20:37Z</dcterms:created>
  <dcterms:modified xsi:type="dcterms:W3CDTF">2025-12-31T10:40:43Z</dcterms:modified>
</cp:coreProperties>
</file>